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0AC8-49A6-417E-BCBD-002C7408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1D94FF-37CE-43C7-ADCF-7922635A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90D6-0E38-40EF-87D5-AAB4C6C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4471C-BFA8-46E1-A679-68C1020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C3D3-7960-42BC-8DD1-5082D01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DC51A-D083-40CC-A3B1-B265ADA1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F16D7-F224-42FF-B115-34FAA39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E1B24-B8B8-43FD-BD8D-7563C68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A5B2-AC9F-4084-8E26-BF6BA35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C1711-C85B-4DA5-B9D9-E5F5C60F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C451F-EEAA-47C9-BF80-2DE663B1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AF2011-E364-448F-9332-AEE5CDC3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A458-DFF1-4B6A-92F2-196CB2D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F2473-A87A-424C-B38E-637429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45916-8FF3-4939-AEF4-F39605B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4EDC3-B6B7-45AD-B09C-A8CDBC9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4996-35B6-4FCB-BB67-4B3047C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0FF4A-848F-4048-8202-864B531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1F898-A995-4501-9F5C-F96154A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D1F27-3FB2-4683-8182-B5448CA9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A7CA-B6B4-4CD5-830D-DE3BC4A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E8315-69ED-439F-9D44-FF2AA38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7A491-AFB6-49E3-8FF2-B636155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4B1C2-9B48-4D7F-BEBE-D9516AD6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1185A-FEBD-43F7-AA3D-6B06B55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D5E8-3F6F-4D20-AF9C-4246CF9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A52A-7059-43D3-A46C-E95525A0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EFFB5-A411-4187-BFA1-6B1C612F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8C0C1-5573-4671-A9E8-ACA2F32B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6BF5B-8E9B-4B4D-99F8-D7341A0B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3EF51-5B31-4E55-83E1-AE43E87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4ADA4-7875-4098-9E22-F93BF057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DA7B5-E761-4E65-99D1-C1DFE748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52C67-0CDC-4F26-960E-B36BCC57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4B631-FC71-471D-AB1C-5ECB9F45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87A1E-1BEB-456A-ABBF-517FEAF8F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D026-0EFA-4768-996A-27924ED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E8D81-A6C1-49DE-9BDF-97D89E1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701ED0-DD08-4BCA-9151-95F74BBC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A382-DB63-4127-AA11-BF393448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BB6F-2380-4F6D-96DA-813C81F2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8031A-7366-4FB1-9017-9BE45B0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58FD-E7C8-4563-8EE5-3906A3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5D4B7-FC72-4431-9501-3F27184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AF3BB-0992-417B-89F6-0AF95E6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01C7C-59F7-4DF4-9C61-609CBE7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75F9A-7C57-4463-B4D4-BCBB055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9895-7557-4231-88C5-DD7A04F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A428B-CC85-49E1-BFC2-D6CBDF05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272A-0149-4A18-9636-44FB8E7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E0192-2588-4295-8E24-D16D112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CD67F-885A-4F8A-B009-5D7A2E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87EA-68F4-43D4-83B5-E0C617C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509AF5-41EA-42DE-9E70-1845E10E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897A4-B1EA-45D3-AFAA-20EDECCA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90B51-19B7-4965-AB05-B463CFE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9F38-809A-4F44-B87E-BC390DAD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4A674-41B5-4416-A1F7-83C7038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8E257F-3D97-4475-9389-32AE1F8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B6530-8787-4417-AD92-B619F67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02F16-7002-427D-A0C7-81BE7548A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A18A-D03D-4883-965D-66FF379B103F}" type="datetimeFigureOut">
              <a:rPr lang="fr-FR" smtClean="0"/>
              <a:t>17/05/2024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40533-045E-46E1-9F3C-4790D16F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2800-E9AF-4883-B9E8-5EA54D9D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261257" y="489733"/>
            <a:ext cx="117859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Challenge mathématique 2023 – 2024</a:t>
            </a:r>
          </a:p>
          <a:p>
            <a:pPr algn="ctr"/>
            <a:r>
              <a:rPr lang="fr-FR" sz="2800" dirty="0"/>
              <a:t>Manche 4 – Niveau 1</a:t>
            </a:r>
          </a:p>
          <a:p>
            <a:pPr algn="ctr"/>
            <a:r>
              <a:rPr lang="fr-FR" sz="3200" dirty="0"/>
              <a:t>Problème 1 jour 3</a:t>
            </a:r>
          </a:p>
          <a:p>
            <a:pPr fontAlgn="base"/>
            <a:r>
              <a:rPr lang="fr-FR" sz="2800" b="1" u="sng" dirty="0"/>
              <a:t>Les fleurs</a:t>
            </a:r>
            <a:endParaRPr lang="fr-FR" sz="2800" dirty="0"/>
          </a:p>
          <a:p>
            <a:r>
              <a:rPr lang="fr-FR" sz="2800" dirty="0"/>
              <a:t>Voici les fleurs de Pierre.</a:t>
            </a:r>
          </a:p>
          <a:p>
            <a:pPr fontAlgn="base"/>
            <a:endParaRPr lang="fr-FR" sz="2800" dirty="0"/>
          </a:p>
          <a:p>
            <a:pPr fontAlgn="base"/>
            <a:r>
              <a:rPr lang="fr-FR" sz="2800" dirty="0"/>
              <a:t>-</a:t>
            </a:r>
          </a:p>
          <a:p>
            <a:pPr fontAlgn="base"/>
            <a:endParaRPr lang="fr-FR" sz="2800" dirty="0"/>
          </a:p>
          <a:p>
            <a:pPr fontAlgn="base"/>
            <a:endParaRPr lang="fr-FR" sz="2800" dirty="0"/>
          </a:p>
          <a:p>
            <a:pPr fontAlgn="base"/>
            <a:r>
              <a:rPr lang="fr-FR" sz="2800" dirty="0"/>
              <a:t>							Lucas en a 17 de plus que Pierre.</a:t>
            </a:r>
          </a:p>
          <a:p>
            <a:pPr fontAlgn="base"/>
            <a:r>
              <a:rPr lang="fr-FR" sz="2800" dirty="0"/>
              <a:t>							Combien de fleurs Lucas a-t-il ?</a:t>
            </a:r>
            <a:endParaRPr lang="fr-FR" sz="4000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1">
            <a:extLst>
              <a:ext uri="{FF2B5EF4-FFF2-40B4-BE49-F238E27FC236}">
                <a16:creationId xmlns:a16="http://schemas.microsoft.com/office/drawing/2014/main" id="{7DDBC0DE-06E2-478F-BF44-89B5D1A07D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61257" y="3075064"/>
            <a:ext cx="6400800" cy="3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2">
            <a:extLst>
              <a:ext uri="{FF2B5EF4-FFF2-40B4-BE49-F238E27FC236}">
                <a16:creationId xmlns:a16="http://schemas.microsoft.com/office/drawing/2014/main" id="{2D13B6DA-83D4-444B-A831-4982F104AF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246338" y="2185511"/>
            <a:ext cx="3699323" cy="24869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7609A0-8A8D-435F-8107-AA241B7F2A38}"/>
              </a:ext>
            </a:extLst>
          </p:cNvPr>
          <p:cNvSpPr txBox="1"/>
          <p:nvPr/>
        </p:nvSpPr>
        <p:spPr>
          <a:xfrm>
            <a:off x="261257" y="489733"/>
            <a:ext cx="117859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Challenge mathématique 2023 – 2024</a:t>
            </a:r>
          </a:p>
          <a:p>
            <a:pPr algn="ctr"/>
            <a:r>
              <a:rPr lang="fr-FR" sz="2800" dirty="0"/>
              <a:t>Manche 4 – Niveau 1</a:t>
            </a:r>
          </a:p>
          <a:p>
            <a:pPr algn="ctr"/>
            <a:r>
              <a:rPr lang="fr-FR" sz="3200" dirty="0"/>
              <a:t>Problème 2 jour 3</a:t>
            </a:r>
          </a:p>
          <a:p>
            <a:pPr fontAlgn="base"/>
            <a:r>
              <a:rPr lang="fr-FR" sz="2800" b="1" u="sng" dirty="0"/>
              <a:t>Le goûter d’</a:t>
            </a:r>
            <a:r>
              <a:rPr lang="fr-FR" sz="2800" b="1" u="sng" dirty="0" err="1"/>
              <a:t>Ourdia</a:t>
            </a:r>
            <a:endParaRPr lang="fr-FR" sz="2800" dirty="0"/>
          </a:p>
          <a:p>
            <a:pPr fontAlgn="base"/>
            <a:r>
              <a:rPr lang="fr-FR" sz="2800" dirty="0"/>
              <a:t>Voici </a:t>
            </a:r>
            <a:r>
              <a:rPr lang="fr-FR" sz="2800" dirty="0" err="1"/>
              <a:t>Ourdia</a:t>
            </a:r>
            <a:r>
              <a:rPr lang="fr-FR" sz="2800" dirty="0"/>
              <a:t> et ses amis :</a:t>
            </a:r>
            <a:endParaRPr lang="fr-FR" sz="5400" dirty="0"/>
          </a:p>
          <a:p>
            <a:pPr fontAlgn="base"/>
            <a:endParaRPr lang="fr-FR" sz="2800" dirty="0"/>
          </a:p>
          <a:p>
            <a:pPr fontAlgn="base"/>
            <a:endParaRPr lang="fr-FR" sz="2800" dirty="0"/>
          </a:p>
          <a:p>
            <a:pPr fontAlgn="base"/>
            <a:endParaRPr lang="fr-FR" sz="2800" dirty="0"/>
          </a:p>
          <a:p>
            <a:pPr fontAlgn="base"/>
            <a:endParaRPr lang="fr-FR" sz="2800" dirty="0"/>
          </a:p>
          <a:p>
            <a:pPr fontAlgn="base"/>
            <a:endParaRPr lang="fr-FR" sz="2800" dirty="0"/>
          </a:p>
          <a:p>
            <a:pPr fontAlgn="base"/>
            <a:r>
              <a:rPr lang="fr-FR" sz="2800" dirty="0"/>
              <a:t>Pour le goûter, ils se partagent un paquet de 30 biscuits.</a:t>
            </a:r>
          </a:p>
          <a:p>
            <a:pPr fontAlgn="base"/>
            <a:r>
              <a:rPr lang="fr-FR" sz="2800" dirty="0"/>
              <a:t>Tous les enfants doivent avoir le même nombre de biscuits. </a:t>
            </a:r>
          </a:p>
          <a:p>
            <a:r>
              <a:rPr lang="fr-FR" sz="2800" dirty="0"/>
              <a:t>Combien chaque enfant recevra-t-il de biscuits ?</a:t>
            </a:r>
          </a:p>
        </p:txBody>
      </p:sp>
    </p:spTree>
    <p:extLst>
      <p:ext uri="{BB962C8B-B14F-4D97-AF65-F5344CB8AC3E}">
        <p14:creationId xmlns:p14="http://schemas.microsoft.com/office/powerpoint/2010/main" val="396916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515566" y="0"/>
            <a:ext cx="11531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2023 – 2024</a:t>
            </a:r>
          </a:p>
          <a:p>
            <a:pPr algn="ctr"/>
            <a:r>
              <a:rPr lang="fr-FR" sz="3200" dirty="0"/>
              <a:t>Manche 4 – Niveau 1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24A68E-2330-4A72-B93B-562E81BFFD87}"/>
              </a:ext>
            </a:extLst>
          </p:cNvPr>
          <p:cNvSpPr txBox="1"/>
          <p:nvPr/>
        </p:nvSpPr>
        <p:spPr>
          <a:xfrm flipH="1">
            <a:off x="252941" y="1151729"/>
            <a:ext cx="116861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Bonus n°1 : problème atypique – Les sacs de figurines</a:t>
            </a:r>
            <a:endParaRPr lang="fr-FR" sz="2400" dirty="0"/>
          </a:p>
          <a:p>
            <a:r>
              <a:rPr lang="fr-FR" sz="2800" dirty="0"/>
              <a:t>Léo prépare des sachets avec des</a:t>
            </a:r>
          </a:p>
          <a:p>
            <a:r>
              <a:rPr lang="fr-FR" sz="2800" dirty="0"/>
              <a:t>figurines de chats et de licornes</a:t>
            </a:r>
          </a:p>
          <a:p>
            <a:r>
              <a:rPr lang="fr-FR" sz="2800" dirty="0"/>
              <a:t>à offrir à des amis.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Dans un sachet, il veut mettre 2 chats et 3 licornes, ou, 4 chats et 1 licorne.</a:t>
            </a:r>
          </a:p>
          <a:p>
            <a:r>
              <a:rPr lang="fr-FR" sz="2800" dirty="0"/>
              <a:t>En tout, Léo a 20 figurines de chats et 15 figurines de licornes.</a:t>
            </a:r>
          </a:p>
          <a:p>
            <a:r>
              <a:rPr lang="fr-FR" sz="2800" dirty="0"/>
              <a:t>Comment faire pour réaliser le plus de sachets possibles ?</a:t>
            </a:r>
            <a:endParaRPr lang="fr-FR" sz="4800" dirty="0"/>
          </a:p>
        </p:txBody>
      </p:sp>
      <p:pic>
        <p:nvPicPr>
          <p:cNvPr id="7" name="Image4">
            <a:extLst>
              <a:ext uri="{FF2B5EF4-FFF2-40B4-BE49-F238E27FC236}">
                <a16:creationId xmlns:a16="http://schemas.microsoft.com/office/drawing/2014/main" id="{F63E6072-D1F1-496F-93CF-883CEE7B39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915367" y="1674846"/>
            <a:ext cx="5388001" cy="31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515566" y="0"/>
            <a:ext cx="115316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2023 – 2024</a:t>
            </a:r>
          </a:p>
          <a:p>
            <a:pPr algn="ctr"/>
            <a:r>
              <a:rPr lang="fr-FR" sz="3200" dirty="0"/>
              <a:t>Manche 4 – Niveau 1</a:t>
            </a:r>
          </a:p>
          <a:p>
            <a:pPr algn="ctr"/>
            <a:endParaRPr lang="fr-FR" sz="4800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r>
              <a:rPr lang="fr-FR" sz="2800" u="sng" dirty="0"/>
              <a:t>Bonus n°2 :</a:t>
            </a:r>
            <a:r>
              <a:rPr lang="fr-FR" sz="2800" dirty="0"/>
              <a:t> production d’énoncé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C26079B-DCF1-462B-A46C-52C539D9C907}"/>
              </a:ext>
            </a:extLst>
          </p:cNvPr>
          <p:cNvGrpSpPr/>
          <p:nvPr/>
        </p:nvGrpSpPr>
        <p:grpSpPr>
          <a:xfrm>
            <a:off x="539620" y="1366934"/>
            <a:ext cx="11112759" cy="4124131"/>
            <a:chOff x="0" y="0"/>
            <a:chExt cx="4739400" cy="1623240"/>
          </a:xfrm>
        </p:grpSpPr>
        <p:pic>
          <p:nvPicPr>
            <p:cNvPr id="8" name="Image3">
              <a:extLst>
                <a:ext uri="{FF2B5EF4-FFF2-40B4-BE49-F238E27FC236}">
                  <a16:creationId xmlns:a16="http://schemas.microsoft.com/office/drawing/2014/main" id="{71CB1FAD-E3EE-4D92-A519-98D5AA604DF5}"/>
                </a:ext>
              </a:extLst>
            </p:cNvPr>
            <p:cNvPicPr/>
            <p:nvPr/>
          </p:nvPicPr>
          <p:blipFill>
            <a:blip r:embed="rId3"/>
            <a:srcRect l="76381"/>
            <a:stretch/>
          </p:blipFill>
          <p:spPr>
            <a:xfrm>
              <a:off x="3874680" y="33120"/>
              <a:ext cx="864720" cy="159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Image3">
              <a:extLst>
                <a:ext uri="{FF2B5EF4-FFF2-40B4-BE49-F238E27FC236}">
                  <a16:creationId xmlns:a16="http://schemas.microsoft.com/office/drawing/2014/main" id="{9EE1AFC5-09AD-4517-A33A-7EF805E6E27C}"/>
                </a:ext>
              </a:extLst>
            </p:cNvPr>
            <p:cNvPicPr/>
            <p:nvPr/>
          </p:nvPicPr>
          <p:blipFill>
            <a:blip r:embed="rId4"/>
            <a:srcRect r="22841" b="27907"/>
            <a:stretch/>
          </p:blipFill>
          <p:spPr>
            <a:xfrm>
              <a:off x="0" y="0"/>
              <a:ext cx="3887640" cy="157356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7499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222</Words>
  <Application>Microsoft Office PowerPoint</Application>
  <PresentationFormat>Grand écran</PresentationFormat>
  <Paragraphs>56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12</cp:revision>
  <dcterms:created xsi:type="dcterms:W3CDTF">2024-01-15T15:53:14Z</dcterms:created>
  <dcterms:modified xsi:type="dcterms:W3CDTF">2024-05-17T07:53:22Z</dcterms:modified>
</cp:coreProperties>
</file>